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50" r:id="rId2"/>
  </p:sldMasterIdLst>
  <p:notesMasterIdLst>
    <p:notesMasterId r:id="rId15"/>
  </p:notesMasterIdLst>
  <p:sldIdLst>
    <p:sldId id="256" r:id="rId3"/>
    <p:sldId id="257" r:id="rId4"/>
    <p:sldId id="259" r:id="rId5"/>
    <p:sldId id="261" r:id="rId6"/>
    <p:sldId id="263" r:id="rId7"/>
    <p:sldId id="264" r:id="rId8"/>
    <p:sldId id="265" r:id="rId9"/>
    <p:sldId id="267" r:id="rId10"/>
    <p:sldId id="269" r:id="rId11"/>
    <p:sldId id="270" r:id="rId12"/>
    <p:sldId id="271" r:id="rId13"/>
    <p:sldId id="272" r:id="rId14"/>
  </p:sldIdLst>
  <p:sldSz cx="9144000" cy="6858000" type="screen4x3"/>
  <p:notesSz cx="6858000" cy="9144000"/>
  <p:embeddedFontLst>
    <p:embeddedFont>
      <p:font typeface="微软雅黑" panose="020B0503020204020204" pitchFamily="34" charset="-122"/>
      <p:regular r:id="rId16"/>
      <p:bold r:id="rId17"/>
    </p:embeddedFont>
    <p:embeddedFont>
      <p:font typeface="Calibri" panose="020F0502020204030204" pitchFamily="34" charset="0"/>
      <p:regular r:id="rId18"/>
      <p:bold r:id="rId19"/>
      <p:italic r:id="rId20"/>
      <p:boldItalic r:id="rId21"/>
    </p:embeddedFont>
    <p:embeddedFont>
      <p:font typeface="Arial Unicode MS" panose="020B0604020202020204" pitchFamily="34" charset="-122"/>
      <p:regular r:id="rId22"/>
    </p:embeddedFont>
    <p:embeddedFont>
      <p:font typeface="微软雅黑" panose="020B0503020204020204" pitchFamily="34" charset="-122"/>
      <p:regular r:id="rId16"/>
      <p:bold r:id="rId17"/>
    </p:embeddedFont>
    <p:embeddedFont>
      <p:font typeface="Helvetica" panose="020B0604020202020204" pitchFamily="34" charset="0"/>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220"/>
    <a:srgbClr val="E68648"/>
    <a:srgbClr val="1C1C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6" autoAdjust="0"/>
    <p:restoredTop sz="87200" autoAdjust="0"/>
  </p:normalViewPr>
  <p:slideViewPr>
    <p:cSldViewPr showGuides="1">
      <p:cViewPr varScale="1">
        <p:scale>
          <a:sx n="84" d="100"/>
          <a:sy n="84" d="100"/>
        </p:scale>
        <p:origin x="1454" y="6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1.xml"/><Relationship Id="rId21" Type="http://schemas.openxmlformats.org/officeDocument/2006/relationships/font" Target="fonts/font6.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Master" Target="slideMasters/slideMaster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9.fntdata"/><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7.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icrosoft YaHei" pitchFamily="34" charset="-122"/>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icrosoft YaHei" pitchFamily="34" charset="-122"/>
              </a:defRPr>
            </a:lvl1pPr>
          </a:lstStyle>
          <a:p>
            <a:fld id="{F4D326AC-5DEA-4A27-AD66-E26A3C588370}" type="datetimeFigureOut">
              <a:rPr lang="en-US" smtClean="0"/>
              <a:pPr/>
              <a:t>12/1/2016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icrosoft YaHei" pitchFamily="34" charset="-122"/>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icrosoft YaHei" pitchFamily="34" charset="-122"/>
              </a:defRPr>
            </a:lvl1pPr>
          </a:lstStyle>
          <a:p>
            <a:fld id="{1562226D-14A6-4BE0-A78E-DAEDDD128328}" type="slidenum">
              <a:rPr lang="en-US" smtClean="0"/>
              <a:pPr/>
              <a:t>‹#›</a:t>
            </a:fld>
            <a:endParaRPr lang="en-US" dirty="0"/>
          </a:p>
        </p:txBody>
      </p:sp>
    </p:spTree>
    <p:extLst>
      <p:ext uri="{BB962C8B-B14F-4D97-AF65-F5344CB8AC3E}">
        <p14:creationId xmlns:p14="http://schemas.microsoft.com/office/powerpoint/2010/main" val="3726265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icrosoft YaHei" pitchFamily="34" charset="-122"/>
        <a:ea typeface="+mn-ea"/>
        <a:cs typeface="+mn-cs"/>
      </a:defRPr>
    </a:lvl1pPr>
    <a:lvl2pPr marL="457200" algn="l" defTabSz="914400" rtl="0" eaLnBrk="1" latinLnBrk="0" hangingPunct="1">
      <a:defRPr sz="1200" kern="1200">
        <a:solidFill>
          <a:schemeClr val="tx1"/>
        </a:solidFill>
        <a:latin typeface="Microsoft YaHei" pitchFamily="34" charset="-122"/>
        <a:ea typeface="+mn-ea"/>
        <a:cs typeface="+mn-cs"/>
      </a:defRPr>
    </a:lvl2pPr>
    <a:lvl3pPr marL="914400" algn="l" defTabSz="914400" rtl="0" eaLnBrk="1" latinLnBrk="0" hangingPunct="1">
      <a:defRPr sz="1200" kern="1200">
        <a:solidFill>
          <a:schemeClr val="tx1"/>
        </a:solidFill>
        <a:latin typeface="Microsoft YaHei" pitchFamily="34" charset="-122"/>
        <a:ea typeface="+mn-ea"/>
        <a:cs typeface="+mn-cs"/>
      </a:defRPr>
    </a:lvl3pPr>
    <a:lvl4pPr marL="1371600" algn="l" defTabSz="914400" rtl="0" eaLnBrk="1" latinLnBrk="0" hangingPunct="1">
      <a:defRPr sz="1200" kern="1200">
        <a:solidFill>
          <a:schemeClr val="tx1"/>
        </a:solidFill>
        <a:latin typeface="Microsoft YaHei" pitchFamily="34" charset="-122"/>
        <a:ea typeface="+mn-ea"/>
        <a:cs typeface="+mn-cs"/>
      </a:defRPr>
    </a:lvl4pPr>
    <a:lvl5pPr marL="1828800" algn="l" defTabSz="914400" rtl="0" eaLnBrk="1" latinLnBrk="0" hangingPunct="1">
      <a:defRPr sz="1200" kern="1200">
        <a:solidFill>
          <a:schemeClr val="tx1"/>
        </a:solidFill>
        <a:latin typeface="Microsoft YaHei" pitchFamily="34" charset="-122"/>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zh-CN" altLang="en-US"/>
              <a:t>单击此处编辑母版标题样式</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a:p>
        </p:txBody>
      </p:sp>
      <p:sp>
        <p:nvSpPr>
          <p:cNvPr id="4" name="Date Placeholder 3"/>
          <p:cNvSpPr>
            <a:spLocks noGrp="1"/>
          </p:cNvSpPr>
          <p:nvPr>
            <p:ph type="dt" sz="half" idx="10"/>
          </p:nvPr>
        </p:nvSpPr>
        <p:spPr/>
        <p:txBody>
          <a:bodyPr/>
          <a:lstStyle/>
          <a:p>
            <a:fld id="{EBCD5785-8A43-4CC4-A705-D4AA7E8DB57F}" type="datetimeFigureOut">
              <a:rPr lang="en-US" smtClean="0"/>
              <a:pPr/>
              <a:t>12/1/2016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F75B4CE-5129-41CA-A75E-F2AE589D1F47}" type="slidenum">
              <a:rPr lang="en-US" smtClean="0"/>
              <a:pPr/>
              <a:t>‹#›</a:t>
            </a:fld>
            <a:endParaRPr lang="en-US" dirty="0"/>
          </a:p>
        </p:txBody>
      </p:sp>
    </p:spTree>
    <p:extLst>
      <p:ext uri="{BB962C8B-B14F-4D97-AF65-F5344CB8AC3E}">
        <p14:creationId xmlns:p14="http://schemas.microsoft.com/office/powerpoint/2010/main" val="29597126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EBCD5785-8A43-4CC4-A705-D4AA7E8DB57F}" type="datetimeFigureOut">
              <a:rPr lang="en-US" smtClean="0"/>
              <a:pPr/>
              <a:t>12/1/2016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F75B4CE-5129-41CA-A75E-F2AE589D1F47}" type="slidenum">
              <a:rPr lang="en-US" smtClean="0"/>
              <a:pPr/>
              <a:t>‹#›</a:t>
            </a:fld>
            <a:endParaRPr lang="en-US" dirty="0"/>
          </a:p>
        </p:txBody>
      </p:sp>
    </p:spTree>
    <p:extLst>
      <p:ext uri="{BB962C8B-B14F-4D97-AF65-F5344CB8AC3E}">
        <p14:creationId xmlns:p14="http://schemas.microsoft.com/office/powerpoint/2010/main" val="333860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EBCD5785-8A43-4CC4-A705-D4AA7E8DB57F}" type="datetimeFigureOut">
              <a:rPr lang="en-US" smtClean="0"/>
              <a:pPr/>
              <a:t>12/1/2016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F75B4CE-5129-41CA-A75E-F2AE589D1F47}" type="slidenum">
              <a:rPr lang="en-US" smtClean="0"/>
              <a:pPr/>
              <a:t>‹#›</a:t>
            </a:fld>
            <a:endParaRPr lang="en-US" dirty="0"/>
          </a:p>
        </p:txBody>
      </p:sp>
    </p:spTree>
    <p:extLst>
      <p:ext uri="{BB962C8B-B14F-4D97-AF65-F5344CB8AC3E}">
        <p14:creationId xmlns:p14="http://schemas.microsoft.com/office/powerpoint/2010/main" val="3640031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EBCD5785-8A43-4CC4-A705-D4AA7E8DB57F}" type="datetimeFigureOut">
              <a:rPr lang="en-US" smtClean="0"/>
              <a:pPr/>
              <a:t>12/1/2016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F75B4CE-5129-41CA-A75E-F2AE589D1F47}" type="slidenum">
              <a:rPr lang="en-US" smtClean="0"/>
              <a:pPr/>
              <a:t>‹#›</a:t>
            </a:fld>
            <a:endParaRPr lang="en-US" dirty="0"/>
          </a:p>
        </p:txBody>
      </p:sp>
    </p:spTree>
    <p:extLst>
      <p:ext uri="{BB962C8B-B14F-4D97-AF65-F5344CB8AC3E}">
        <p14:creationId xmlns:p14="http://schemas.microsoft.com/office/powerpoint/2010/main" val="2263610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EBCD5785-8A43-4CC4-A705-D4AA7E8DB57F}" type="datetimeFigureOut">
              <a:rPr lang="en-US" smtClean="0"/>
              <a:pPr/>
              <a:t>12/1/2016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F75B4CE-5129-41CA-A75E-F2AE589D1F47}" type="slidenum">
              <a:rPr lang="en-US" smtClean="0"/>
              <a:pPr/>
              <a:t>‹#›</a:t>
            </a:fld>
            <a:endParaRPr lang="en-US" dirty="0"/>
          </a:p>
        </p:txBody>
      </p:sp>
    </p:spTree>
    <p:extLst>
      <p:ext uri="{BB962C8B-B14F-4D97-AF65-F5344CB8AC3E}">
        <p14:creationId xmlns:p14="http://schemas.microsoft.com/office/powerpoint/2010/main" val="3943688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Date Placeholder 4"/>
          <p:cNvSpPr>
            <a:spLocks noGrp="1"/>
          </p:cNvSpPr>
          <p:nvPr>
            <p:ph type="dt" sz="half" idx="10"/>
          </p:nvPr>
        </p:nvSpPr>
        <p:spPr/>
        <p:txBody>
          <a:bodyPr/>
          <a:lstStyle/>
          <a:p>
            <a:fld id="{EBCD5785-8A43-4CC4-A705-D4AA7E8DB57F}" type="datetimeFigureOut">
              <a:rPr lang="en-US" smtClean="0"/>
              <a:pPr/>
              <a:t>12/1/2016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F75B4CE-5129-41CA-A75E-F2AE589D1F47}" type="slidenum">
              <a:rPr lang="en-US" smtClean="0"/>
              <a:pPr/>
              <a:t>‹#›</a:t>
            </a:fld>
            <a:endParaRPr lang="en-US" dirty="0"/>
          </a:p>
        </p:txBody>
      </p:sp>
    </p:spTree>
    <p:extLst>
      <p:ext uri="{BB962C8B-B14F-4D97-AF65-F5344CB8AC3E}">
        <p14:creationId xmlns:p14="http://schemas.microsoft.com/office/powerpoint/2010/main" val="3997525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Date Placeholder 6"/>
          <p:cNvSpPr>
            <a:spLocks noGrp="1"/>
          </p:cNvSpPr>
          <p:nvPr>
            <p:ph type="dt" sz="half" idx="10"/>
          </p:nvPr>
        </p:nvSpPr>
        <p:spPr/>
        <p:txBody>
          <a:bodyPr/>
          <a:lstStyle/>
          <a:p>
            <a:fld id="{EBCD5785-8A43-4CC4-A705-D4AA7E8DB57F}" type="datetimeFigureOut">
              <a:rPr lang="en-US" smtClean="0"/>
              <a:pPr/>
              <a:t>12/1/2016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F75B4CE-5129-41CA-A75E-F2AE589D1F47}" type="slidenum">
              <a:rPr lang="en-US" smtClean="0"/>
              <a:pPr/>
              <a:t>‹#›</a:t>
            </a:fld>
            <a:endParaRPr lang="en-US" dirty="0"/>
          </a:p>
        </p:txBody>
      </p:sp>
    </p:spTree>
    <p:extLst>
      <p:ext uri="{BB962C8B-B14F-4D97-AF65-F5344CB8AC3E}">
        <p14:creationId xmlns:p14="http://schemas.microsoft.com/office/powerpoint/2010/main" val="759635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Date Placeholder 2"/>
          <p:cNvSpPr>
            <a:spLocks noGrp="1"/>
          </p:cNvSpPr>
          <p:nvPr>
            <p:ph type="dt" sz="half" idx="10"/>
          </p:nvPr>
        </p:nvSpPr>
        <p:spPr/>
        <p:txBody>
          <a:bodyPr/>
          <a:lstStyle/>
          <a:p>
            <a:fld id="{EBCD5785-8A43-4CC4-A705-D4AA7E8DB57F}" type="datetimeFigureOut">
              <a:rPr lang="en-US" smtClean="0"/>
              <a:pPr/>
              <a:t>12/1/2016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F75B4CE-5129-41CA-A75E-F2AE589D1F47}" type="slidenum">
              <a:rPr lang="en-US" smtClean="0"/>
              <a:pPr/>
              <a:t>‹#›</a:t>
            </a:fld>
            <a:endParaRPr lang="en-US" dirty="0"/>
          </a:p>
        </p:txBody>
      </p:sp>
    </p:spTree>
    <p:extLst>
      <p:ext uri="{BB962C8B-B14F-4D97-AF65-F5344CB8AC3E}">
        <p14:creationId xmlns:p14="http://schemas.microsoft.com/office/powerpoint/2010/main" val="895401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CD5785-8A43-4CC4-A705-D4AA7E8DB57F}" type="datetimeFigureOut">
              <a:rPr lang="en-US" smtClean="0"/>
              <a:pPr/>
              <a:t>12/1/2016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F75B4CE-5129-41CA-A75E-F2AE589D1F47}" type="slidenum">
              <a:rPr lang="en-US" smtClean="0"/>
              <a:pPr/>
              <a:t>‹#›</a:t>
            </a:fld>
            <a:endParaRPr lang="en-US" dirty="0"/>
          </a:p>
        </p:txBody>
      </p:sp>
    </p:spTree>
    <p:extLst>
      <p:ext uri="{BB962C8B-B14F-4D97-AF65-F5344CB8AC3E}">
        <p14:creationId xmlns:p14="http://schemas.microsoft.com/office/powerpoint/2010/main" val="2852635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EBCD5785-8A43-4CC4-A705-D4AA7E8DB57F}" type="datetimeFigureOut">
              <a:rPr lang="en-US" smtClean="0"/>
              <a:pPr/>
              <a:t>12/1/2016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F75B4CE-5129-41CA-A75E-F2AE589D1F47}" type="slidenum">
              <a:rPr lang="en-US" smtClean="0"/>
              <a:pPr/>
              <a:t>‹#›</a:t>
            </a:fld>
            <a:endParaRPr lang="en-US" dirty="0"/>
          </a:p>
        </p:txBody>
      </p:sp>
    </p:spTree>
    <p:extLst>
      <p:ext uri="{BB962C8B-B14F-4D97-AF65-F5344CB8AC3E}">
        <p14:creationId xmlns:p14="http://schemas.microsoft.com/office/powerpoint/2010/main" val="316320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EBCD5785-8A43-4CC4-A705-D4AA7E8DB57F}" type="datetimeFigureOut">
              <a:rPr lang="en-US" smtClean="0"/>
              <a:pPr/>
              <a:t>12/1/2016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F75B4CE-5129-41CA-A75E-F2AE589D1F47}" type="slidenum">
              <a:rPr lang="en-US" smtClean="0"/>
              <a:pPr/>
              <a:t>‹#›</a:t>
            </a:fld>
            <a:endParaRPr lang="en-US" dirty="0"/>
          </a:p>
        </p:txBody>
      </p:sp>
    </p:spTree>
    <p:extLst>
      <p:ext uri="{BB962C8B-B14F-4D97-AF65-F5344CB8AC3E}">
        <p14:creationId xmlns:p14="http://schemas.microsoft.com/office/powerpoint/2010/main" val="161714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Microsoft YaHei" pitchFamily="34" charset="-122"/>
              </a:defRPr>
            </a:lvl1pPr>
          </a:lstStyle>
          <a:p>
            <a:fld id="{EBCD5785-8A43-4CC4-A705-D4AA7E8DB57F}" type="datetimeFigureOut">
              <a:rPr lang="en-US" smtClean="0"/>
              <a:pPr/>
              <a:t>12/1/2016</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Microsoft YaHei" pitchFamily="34" charset="-122"/>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Microsoft YaHei" pitchFamily="34" charset="-122"/>
              </a:defRPr>
            </a:lvl1pPr>
          </a:lstStyle>
          <a:p>
            <a:fld id="{FF75B4CE-5129-41CA-A75E-F2AE589D1F47}" type="slidenum">
              <a:rPr lang="en-US" smtClean="0"/>
              <a:pPr/>
              <a:t>‹#›</a:t>
            </a:fld>
            <a:endParaRPr lang="en-US" dirty="0"/>
          </a:p>
        </p:txBody>
      </p:sp>
    </p:spTree>
    <p:extLst>
      <p:ext uri="{BB962C8B-B14F-4D97-AF65-F5344CB8AC3E}">
        <p14:creationId xmlns:p14="http://schemas.microsoft.com/office/powerpoint/2010/main" val="2419221583"/>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txStyles>
    <p:titleStyle>
      <a:lvl1pPr algn="ctr" defTabSz="914400" rtl="0" eaLnBrk="1" latinLnBrk="0" hangingPunct="1">
        <a:spcBef>
          <a:spcPct val="0"/>
        </a:spcBef>
        <a:buNone/>
        <a:defRPr sz="4400" kern="1200">
          <a:solidFill>
            <a:schemeClr val="tx1"/>
          </a:solidFill>
          <a:latin typeface="Microsoft YaHei" pitchFamily="34" charset="-122"/>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icrosoft YaHei" pitchFamily="34" charset="-122"/>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icrosoft YaHei" pitchFamily="34" charset="-122"/>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icrosoft YaHei" pitchFamily="34" charset="-122"/>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icrosoft YaHei" pitchFamily="34" charset="-122"/>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icrosoft YaHei" pitchFamily="34" charset="-122"/>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43903" t="9091" r="17197"/>
          <a:stretch/>
        </p:blipFill>
        <p:spPr>
          <a:xfrm>
            <a:off x="3274968" y="11"/>
            <a:ext cx="5869031" cy="6857989"/>
          </a:xfrm>
          <a:prstGeom prst="rect">
            <a:avLst/>
          </a:prstGeom>
        </p:spPr>
      </p:pic>
      <p:sp>
        <p:nvSpPr>
          <p:cNvPr id="6" name="Freeform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 y="0"/>
            <a:ext cx="7101526" cy="6857999"/>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 y="0"/>
            <a:ext cx="6058539" cy="6857999"/>
          </a:xfrm>
          <a:custGeom>
            <a:avLst/>
            <a:gdLst>
              <a:gd name="connsiteX0" fmla="*/ 0 w 8078052"/>
              <a:gd name="connsiteY0" fmla="*/ 0 h 6858478"/>
              <a:gd name="connsiteX1" fmla="*/ 3829872 w 8078052"/>
              <a:gd name="connsiteY1" fmla="*/ 0 h 6858478"/>
              <a:gd name="connsiteX2" fmla="*/ 4896100 w 8078052"/>
              <a:gd name="connsiteY2" fmla="*/ 0 h 6858478"/>
              <a:gd name="connsiteX3" fmla="*/ 4901677 w 8078052"/>
              <a:gd name="connsiteY3" fmla="*/ 0 h 6858478"/>
              <a:gd name="connsiteX4" fmla="*/ 8078052 w 8078052"/>
              <a:gd name="connsiteY4" fmla="*/ 6858478 h 6858478"/>
              <a:gd name="connsiteX5" fmla="*/ 653497 w 8078052"/>
              <a:gd name="connsiteY5" fmla="*/ 6858478 h 6858478"/>
              <a:gd name="connsiteX6" fmla="*/ 653757 w 8078052"/>
              <a:gd name="connsiteY6" fmla="*/ 6857916 h 6858478"/>
              <a:gd name="connsiteX7" fmla="*/ 0 w 8078052"/>
              <a:gd name="connsiteY7" fmla="*/ 6857916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2" h="6858478">
                <a:moveTo>
                  <a:pt x="0" y="0"/>
                </a:moveTo>
                <a:lnTo>
                  <a:pt x="3829872" y="0"/>
                </a:lnTo>
                <a:lnTo>
                  <a:pt x="4896100" y="0"/>
                </a:lnTo>
                <a:lnTo>
                  <a:pt x="4901677" y="0"/>
                </a:lnTo>
                <a:lnTo>
                  <a:pt x="8078052" y="6858478"/>
                </a:lnTo>
                <a:lnTo>
                  <a:pt x="653497" y="6858478"/>
                </a:lnTo>
                <a:lnTo>
                  <a:pt x="653757" y="6857916"/>
                </a:lnTo>
                <a:lnTo>
                  <a:pt x="0" y="6857916"/>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标题 1"/>
          <p:cNvSpPr>
            <a:spLocks noGrp="1"/>
          </p:cNvSpPr>
          <p:nvPr>
            <p:ph type="ctrTitle"/>
          </p:nvPr>
        </p:nvSpPr>
        <p:spPr>
          <a:xfrm>
            <a:off x="395536" y="3312808"/>
            <a:ext cx="3711321" cy="1988400"/>
          </a:xfrm>
        </p:spPr>
        <p:txBody>
          <a:bodyPr anchor="t">
            <a:normAutofit/>
          </a:bodyPr>
          <a:lstStyle/>
          <a:p>
            <a:pPr algn="l"/>
            <a:r>
              <a:rPr lang="en-US" altLang="zh-CN" dirty="0">
                <a:solidFill>
                  <a:srgbClr val="E68648"/>
                </a:solidFill>
              </a:rPr>
              <a:t>NBA</a:t>
            </a:r>
            <a:endParaRPr lang="zh-CN" altLang="en-US" dirty="0">
              <a:solidFill>
                <a:srgbClr val="E68648"/>
              </a:solidFill>
            </a:endParaRPr>
          </a:p>
        </p:txBody>
      </p:sp>
      <p:sp>
        <p:nvSpPr>
          <p:cNvPr id="3" name="副标题 2"/>
          <p:cNvSpPr>
            <a:spLocks noGrp="1"/>
          </p:cNvSpPr>
          <p:nvPr>
            <p:ph type="subTitle" idx="1"/>
          </p:nvPr>
        </p:nvSpPr>
        <p:spPr>
          <a:xfrm>
            <a:off x="395536" y="2562356"/>
            <a:ext cx="5454396" cy="866644"/>
          </a:xfrm>
        </p:spPr>
        <p:txBody>
          <a:bodyPr anchor="b">
            <a:noAutofit/>
          </a:bodyPr>
          <a:lstStyle/>
          <a:p>
            <a:pPr algn="l"/>
            <a:r>
              <a:rPr lang="en-US" altLang="zh-CN" sz="5400" b="1" dirty="0">
                <a:solidFill>
                  <a:srgbClr val="FFFFFF"/>
                </a:solidFill>
              </a:rPr>
              <a:t>MY HOBBY</a:t>
            </a:r>
            <a:endParaRPr lang="zh-CN" altLang="en-US" sz="5400" b="1" dirty="0">
              <a:solidFill>
                <a:srgbClr val="FFFFFF"/>
              </a:solidFill>
            </a:endParaRPr>
          </a:p>
        </p:txBody>
      </p:sp>
      <p:sp>
        <p:nvSpPr>
          <p:cNvPr id="8" name="副标题 2"/>
          <p:cNvSpPr txBox="1">
            <a:spLocks/>
          </p:cNvSpPr>
          <p:nvPr/>
        </p:nvSpPr>
        <p:spPr>
          <a:xfrm>
            <a:off x="418911" y="5991345"/>
            <a:ext cx="3937065" cy="625557"/>
          </a:xfrm>
          <a:prstGeom prst="rect">
            <a:avLst/>
          </a:prstGeom>
        </p:spPr>
        <p:txBody>
          <a:bodyPr vert="horz" lIns="91440" tIns="45720" rIns="91440" bIns="45720" rtlCol="0" anchor="b">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icrosoft YaHei" pitchFamily="34" charset="-122"/>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icrosoft YaHei" pitchFamily="34" charset="-122"/>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icrosoft YaHei" pitchFamily="34" charset="-122"/>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icrosoft YaHei" pitchFamily="34" charset="-122"/>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icrosoft YaHei" pitchFamily="34" charset="-122"/>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zh-CN" altLang="en-US" sz="2000" dirty="0">
                <a:solidFill>
                  <a:schemeClr val="bg1">
                    <a:lumMod val="85000"/>
                  </a:schemeClr>
                </a:solidFill>
                <a:latin typeface="微软雅黑" panose="020B0503020204020204" pitchFamily="34" charset="-122"/>
                <a:ea typeface="微软雅黑" panose="020B0503020204020204" pitchFamily="34" charset="-122"/>
              </a:rPr>
              <a:t>主讲人：鲁博</a:t>
            </a:r>
          </a:p>
        </p:txBody>
      </p:sp>
    </p:spTree>
    <p:extLst>
      <p:ext uri="{BB962C8B-B14F-4D97-AF65-F5344CB8AC3E}">
        <p14:creationId xmlns:p14="http://schemas.microsoft.com/office/powerpoint/2010/main" val="1801325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l="-25000" r="-25000"/>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9992" y="620688"/>
            <a:ext cx="4261720" cy="2835981"/>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9992" y="3803878"/>
            <a:ext cx="4261720" cy="2397217"/>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560" y="3803878"/>
            <a:ext cx="3470164" cy="2397217"/>
          </a:xfrm>
          <a:prstGeom prst="rect">
            <a:avLst/>
          </a:prstGeom>
        </p:spPr>
      </p:pic>
      <p:sp>
        <p:nvSpPr>
          <p:cNvPr id="7" name="矩形 6"/>
          <p:cNvSpPr/>
          <p:nvPr/>
        </p:nvSpPr>
        <p:spPr>
          <a:xfrm>
            <a:off x="580985" y="1300014"/>
            <a:ext cx="3326148" cy="1477328"/>
          </a:xfrm>
          <a:prstGeom prst="rect">
            <a:avLst/>
          </a:prstGeom>
        </p:spPr>
        <p:txBody>
          <a:bodyPr wrap="square">
            <a:spAutoFit/>
          </a:bodyPr>
          <a:lstStyle/>
          <a:p>
            <a:pPr>
              <a:spcAft>
                <a:spcPts val="0"/>
              </a:spcAft>
            </a:pPr>
            <a:r>
              <a:rPr lang="en-US" altLang="zh-CN" dirty="0">
                <a:solidFill>
                  <a:schemeClr val="bg1">
                    <a:lumMod val="95000"/>
                  </a:schemeClr>
                </a:solidFill>
                <a:latin typeface="微软雅黑" panose="020B0503020204020204" pitchFamily="34" charset="-122"/>
                <a:ea typeface="微软雅黑" panose="020B0503020204020204" pitchFamily="34" charset="-122"/>
                <a:cs typeface="Arial Unicode MS"/>
              </a:rPr>
              <a:t>In the 2010-2011 </a:t>
            </a:r>
            <a:r>
              <a:rPr lang="en-US" altLang="zh-CN" dirty="0" err="1">
                <a:solidFill>
                  <a:schemeClr val="bg1">
                    <a:lumMod val="95000"/>
                  </a:schemeClr>
                </a:solidFill>
                <a:latin typeface="微软雅黑" panose="020B0503020204020204" pitchFamily="34" charset="-122"/>
                <a:ea typeface="微软雅黑" panose="020B0503020204020204" pitchFamily="34" charset="-122"/>
                <a:cs typeface="Arial Unicode MS"/>
              </a:rPr>
              <a:t>season,Lebron</a:t>
            </a:r>
            <a:r>
              <a:rPr lang="en-US" altLang="zh-CN" dirty="0">
                <a:solidFill>
                  <a:schemeClr val="bg1">
                    <a:lumMod val="95000"/>
                  </a:schemeClr>
                </a:solidFill>
                <a:latin typeface="微软雅黑" panose="020B0503020204020204" pitchFamily="34" charset="-122"/>
                <a:ea typeface="微软雅黑" panose="020B0503020204020204" pitchFamily="34" charset="-122"/>
                <a:cs typeface="Arial Unicode MS"/>
              </a:rPr>
              <a:t> James joined the </a:t>
            </a:r>
            <a:r>
              <a:rPr lang="en-US" altLang="zh-CN" dirty="0" err="1">
                <a:solidFill>
                  <a:schemeClr val="bg1">
                    <a:lumMod val="95000"/>
                  </a:schemeClr>
                </a:solidFill>
                <a:latin typeface="微软雅黑" panose="020B0503020204020204" pitchFamily="34" charset="-122"/>
                <a:ea typeface="微软雅黑" panose="020B0503020204020204" pitchFamily="34" charset="-122"/>
                <a:cs typeface="Arial Unicode MS"/>
              </a:rPr>
              <a:t>team.Then</a:t>
            </a:r>
            <a:r>
              <a:rPr lang="en-US" altLang="zh-CN" dirty="0">
                <a:solidFill>
                  <a:schemeClr val="bg1">
                    <a:lumMod val="95000"/>
                  </a:schemeClr>
                </a:solidFill>
                <a:latin typeface="微软雅黑" panose="020B0503020204020204" pitchFamily="34" charset="-122"/>
                <a:ea typeface="微软雅黑" panose="020B0503020204020204" pitchFamily="34" charset="-122"/>
                <a:cs typeface="Arial Unicode MS"/>
              </a:rPr>
              <a:t> they leaded the </a:t>
            </a:r>
            <a:r>
              <a:rPr lang="it-IT" altLang="zh-CN" dirty="0">
                <a:solidFill>
                  <a:schemeClr val="bg1">
                    <a:lumMod val="95000"/>
                  </a:schemeClr>
                </a:solidFill>
                <a:latin typeface="微软雅黑" panose="020B0503020204020204" pitchFamily="34" charset="-122"/>
                <a:ea typeface="微软雅黑" panose="020B0503020204020204" pitchFamily="34" charset="-122"/>
                <a:cs typeface="Arial Unicode MS"/>
              </a:rPr>
              <a:t>Miami Heat</a:t>
            </a:r>
            <a:r>
              <a:rPr lang="en-US" altLang="zh-CN" dirty="0">
                <a:solidFill>
                  <a:schemeClr val="bg1">
                    <a:lumMod val="95000"/>
                  </a:schemeClr>
                </a:solidFill>
                <a:latin typeface="微软雅黑" panose="020B0503020204020204" pitchFamily="34" charset="-122"/>
                <a:ea typeface="微软雅黑" panose="020B0503020204020204" pitchFamily="34" charset="-122"/>
                <a:cs typeface="Arial Unicode MS"/>
              </a:rPr>
              <a:t> to win two championships.</a:t>
            </a:r>
            <a:endParaRPr lang="zh-CN" altLang="zh-CN" dirty="0">
              <a:solidFill>
                <a:schemeClr val="bg1">
                  <a:lumMod val="95000"/>
                </a:schemeClr>
              </a:solidFill>
              <a:latin typeface="微软雅黑" panose="020B0503020204020204" pitchFamily="34" charset="-122"/>
              <a:ea typeface="微软雅黑" panose="020B0503020204020204" pitchFamily="34" charset="-122"/>
              <a:cs typeface="Arial Unicode MS"/>
            </a:endParaRPr>
          </a:p>
        </p:txBody>
      </p:sp>
    </p:spTree>
    <p:extLst>
      <p:ext uri="{BB962C8B-B14F-4D97-AF65-F5344CB8AC3E}">
        <p14:creationId xmlns:p14="http://schemas.microsoft.com/office/powerpoint/2010/main" val="3956060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l="-25000" r="-25000"/>
          </a:stretch>
        </a:blip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568" y="836712"/>
            <a:ext cx="4099834" cy="3600400"/>
          </a:xfrm>
          <a:prstGeom prst="rect">
            <a:avLst/>
          </a:prstGeom>
        </p:spPr>
      </p:pic>
      <p:sp>
        <p:nvSpPr>
          <p:cNvPr id="4" name="矩形 3"/>
          <p:cNvSpPr/>
          <p:nvPr/>
        </p:nvSpPr>
        <p:spPr>
          <a:xfrm>
            <a:off x="683568" y="5013176"/>
            <a:ext cx="6984776" cy="954107"/>
          </a:xfrm>
          <a:prstGeom prst="rect">
            <a:avLst/>
          </a:prstGeom>
        </p:spPr>
        <p:txBody>
          <a:bodyPr wrap="square">
            <a:spAutoFit/>
          </a:bodyPr>
          <a:lstStyle/>
          <a:p>
            <a:r>
              <a:rPr lang="en-US" altLang="zh-CN" sz="2800" dirty="0">
                <a:solidFill>
                  <a:schemeClr val="bg1">
                    <a:lumMod val="95000"/>
                  </a:schemeClr>
                </a:solidFill>
                <a:latin typeface="Helvetica" panose="020B0604020202020204" pitchFamily="34" charset="0"/>
                <a:ea typeface="Arial Unicode MS"/>
                <a:cs typeface="Arial Unicode MS"/>
              </a:rPr>
              <a:t>This summer, </a:t>
            </a:r>
            <a:r>
              <a:rPr lang="en-US" altLang="zh-CN" sz="2800" dirty="0">
                <a:solidFill>
                  <a:schemeClr val="bg1">
                    <a:lumMod val="95000"/>
                  </a:schemeClr>
                </a:solidFill>
                <a:latin typeface="微软雅黑" panose="020B0503020204020204" pitchFamily="34" charset="-122"/>
                <a:ea typeface="微软雅黑" panose="020B0503020204020204" pitchFamily="34" charset="-122"/>
                <a:cs typeface="Arial Unicode MS"/>
              </a:rPr>
              <a:t>Wade</a:t>
            </a:r>
            <a:r>
              <a:rPr lang="en-US" altLang="zh-CN" sz="2800" dirty="0">
                <a:solidFill>
                  <a:schemeClr val="bg1">
                    <a:lumMod val="95000"/>
                  </a:schemeClr>
                </a:solidFill>
                <a:latin typeface="Helvetica" panose="020B0604020202020204" pitchFamily="34" charset="0"/>
                <a:ea typeface="Arial Unicode MS"/>
                <a:cs typeface="Arial Unicode MS"/>
              </a:rPr>
              <a:t> left the heat, and joined the hometown team - Chicago bulls</a:t>
            </a:r>
            <a:endParaRPr lang="zh-CN" altLang="en-US" sz="2800" dirty="0">
              <a:solidFill>
                <a:schemeClr val="bg1">
                  <a:lumMod val="95000"/>
                </a:schemeClr>
              </a:solidFill>
            </a:endParaRPr>
          </a:p>
        </p:txBody>
      </p:sp>
    </p:spTree>
    <p:extLst>
      <p:ext uri="{BB962C8B-B14F-4D97-AF65-F5344CB8AC3E}">
        <p14:creationId xmlns:p14="http://schemas.microsoft.com/office/powerpoint/2010/main" val="3404190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l="-25000" r="-25000"/>
          </a:stretch>
        </a:blipFill>
        <a:effectLst/>
      </p:bgPr>
    </p:bg>
    <p:spTree>
      <p:nvGrpSpPr>
        <p:cNvPr id="1" name=""/>
        <p:cNvGrpSpPr/>
        <p:nvPr/>
      </p:nvGrpSpPr>
      <p:grpSpPr>
        <a:xfrm>
          <a:off x="0" y="0"/>
          <a:ext cx="0" cy="0"/>
          <a:chOff x="0" y="0"/>
          <a:chExt cx="0" cy="0"/>
        </a:xfrm>
      </p:grpSpPr>
      <p:sp>
        <p:nvSpPr>
          <p:cNvPr id="5" name="文本框 4"/>
          <p:cNvSpPr txBox="1"/>
          <p:nvPr/>
        </p:nvSpPr>
        <p:spPr>
          <a:xfrm>
            <a:off x="2339752" y="620688"/>
            <a:ext cx="4752528" cy="1152128"/>
          </a:xfrm>
          <a:prstGeom prst="rect">
            <a:avLst/>
          </a:prstGeom>
          <a:noFill/>
        </p:spPr>
        <p:txBody>
          <a:bodyPr wrap="square" rtlCol="0">
            <a:spAutoFit/>
          </a:bodyPr>
          <a:lstStyle/>
          <a:p>
            <a:endParaRPr lang="zh-CN" altLang="en-US" dirty="0"/>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576" y="1484784"/>
            <a:ext cx="7488832" cy="4979947"/>
          </a:xfrm>
          <a:prstGeom prst="rect">
            <a:avLst/>
          </a:prstGeom>
        </p:spPr>
      </p:pic>
      <p:sp>
        <p:nvSpPr>
          <p:cNvPr id="7" name="矩形 6"/>
          <p:cNvSpPr/>
          <p:nvPr/>
        </p:nvSpPr>
        <p:spPr>
          <a:xfrm>
            <a:off x="2555776" y="620688"/>
            <a:ext cx="3632726" cy="646331"/>
          </a:xfrm>
          <a:prstGeom prst="rect">
            <a:avLst/>
          </a:prstGeom>
        </p:spPr>
        <p:txBody>
          <a:bodyPr wrap="none">
            <a:spAutoFit/>
          </a:bodyPr>
          <a:lstStyle/>
          <a:p>
            <a:pPr>
              <a:spcAft>
                <a:spcPts val="0"/>
              </a:spcAft>
            </a:pPr>
            <a:r>
              <a:rPr lang="en-US" altLang="zh-CN" sz="3600" dirty="0">
                <a:solidFill>
                  <a:srgbClr val="FF2220"/>
                </a:solidFill>
                <a:latin typeface="微软雅黑" panose="020B0503020204020204" pitchFamily="34" charset="-122"/>
                <a:ea typeface="微软雅黑" panose="020B0503020204020204" pitchFamily="34" charset="-122"/>
                <a:cs typeface="Arial Unicode MS"/>
              </a:rPr>
              <a:t>Let's go ,BULLS!</a:t>
            </a:r>
            <a:endParaRPr lang="zh-CN" altLang="zh-CN" sz="3600" dirty="0">
              <a:solidFill>
                <a:srgbClr val="FF2220"/>
              </a:solidFill>
              <a:latin typeface="微软雅黑" panose="020B0503020204020204" pitchFamily="34" charset="-122"/>
              <a:ea typeface="微软雅黑" panose="020B0503020204020204" pitchFamily="34" charset="-122"/>
              <a:cs typeface="Arial Unicode MS"/>
            </a:endParaRPr>
          </a:p>
        </p:txBody>
      </p:sp>
    </p:spTree>
    <p:extLst>
      <p:ext uri="{BB962C8B-B14F-4D97-AF65-F5344CB8AC3E}">
        <p14:creationId xmlns:p14="http://schemas.microsoft.com/office/powerpoint/2010/main" val="1235144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l="-25000" r="-25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67544" y="3870176"/>
            <a:ext cx="8229600" cy="1143000"/>
          </a:xfrm>
        </p:spPr>
        <p:txBody>
          <a:bodyPr>
            <a:normAutofit fontScale="90000"/>
          </a:bodyPr>
          <a:lstStyle/>
          <a:p>
            <a:r>
              <a:rPr lang="en-US" altLang="zh-CN" dirty="0">
                <a:solidFill>
                  <a:schemeClr val="bg1">
                    <a:lumMod val="95000"/>
                  </a:schemeClr>
                </a:solidFill>
              </a:rPr>
              <a:t>I love basketball ,I also love NBA</a:t>
            </a:r>
            <a:endParaRPr lang="zh-CN" altLang="en-US" dirty="0">
              <a:solidFill>
                <a:schemeClr val="bg1">
                  <a:lumMod val="95000"/>
                </a:schemeClr>
              </a:solidFill>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1760" y="1340768"/>
            <a:ext cx="4176464" cy="2839996"/>
          </a:xfrm>
          <a:prstGeom prst="rect">
            <a:avLst/>
          </a:prstGeom>
        </p:spPr>
      </p:pic>
      <p:sp>
        <p:nvSpPr>
          <p:cNvPr id="6" name="内容占位符 2"/>
          <p:cNvSpPr>
            <a:spLocks noGrp="1"/>
          </p:cNvSpPr>
          <p:nvPr>
            <p:ph idx="1"/>
          </p:nvPr>
        </p:nvSpPr>
        <p:spPr>
          <a:xfrm>
            <a:off x="611560" y="2276872"/>
            <a:ext cx="8229600" cy="4525963"/>
          </a:xfrm>
        </p:spPr>
        <p:txBody>
          <a:bodyPr>
            <a:normAutofit/>
          </a:bodyPr>
          <a:lstStyle/>
          <a:p>
            <a:pPr marL="0" indent="0">
              <a:buNone/>
            </a:pPr>
            <a:r>
              <a:rPr lang="en-US" altLang="zh-CN" sz="2800" dirty="0">
                <a:solidFill>
                  <a:schemeClr val="bg1">
                    <a:lumMod val="95000"/>
                  </a:schemeClr>
                </a:solidFill>
              </a:rPr>
              <a:t>The National Basketball Association (NBA) is the pre-eminent men's professional basketball league in North America. It consists of thirty franchised member clubs, of which twenty-nine are located in the United States and one in Canada. It is an active member of USA Basketball (USAB), which is recognized by the International Basketball Federation as the National Governing Body (NGB) for basketball in the United States.</a:t>
            </a:r>
            <a:endParaRPr lang="zh-CN" altLang="en-US" sz="2800" dirty="0">
              <a:solidFill>
                <a:schemeClr val="bg1">
                  <a:lumMod val="95000"/>
                </a:schemeClr>
              </a:solidFill>
            </a:endParaRPr>
          </a:p>
        </p:txBody>
      </p:sp>
    </p:spTree>
    <p:extLst>
      <p:ext uri="{BB962C8B-B14F-4D97-AF65-F5344CB8AC3E}">
        <p14:creationId xmlns:p14="http://schemas.microsoft.com/office/powerpoint/2010/main" val="84368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3.88889E-6 3.7037E-6 L 0.00018 -0.2176 " pathEditMode="relative" rAng="0" ptsTypes="AA">
                                      <p:cBhvr>
                                        <p:cTn id="6" dur="1500" fill="hold"/>
                                        <p:tgtEl>
                                          <p:spTgt spid="4"/>
                                        </p:tgtEl>
                                        <p:attrNameLst>
                                          <p:attrName>ppt_x</p:attrName>
                                          <p:attrName>ppt_y</p:attrName>
                                        </p:attrNameLst>
                                      </p:cBhvr>
                                      <p:rCtr x="0" y="-10880"/>
                                    </p:animMotion>
                                  </p:childTnLst>
                                </p:cTn>
                              </p:par>
                              <p:par>
                                <p:cTn id="7" presetID="10" presetClass="exit" presetSubtype="0" fill="hold" grpId="0" nodeType="withEffect">
                                  <p:stCondLst>
                                    <p:cond delay="0"/>
                                  </p:stCondLst>
                                  <p:childTnLst>
                                    <p:animEffect transition="out" filter="fade">
                                      <p:cBhvr>
                                        <p:cTn id="8" dur="1000"/>
                                        <p:tgtEl>
                                          <p:spTgt spid="2"/>
                                        </p:tgtEl>
                                      </p:cBhvr>
                                    </p:animEffect>
                                    <p:set>
                                      <p:cBhvr>
                                        <p:cTn id="9" dur="1" fill="hold">
                                          <p:stCondLst>
                                            <p:cond delay="999"/>
                                          </p:stCondLst>
                                        </p:cTn>
                                        <p:tgtEl>
                                          <p:spTgt spid="2"/>
                                        </p:tgtEl>
                                        <p:attrNameLst>
                                          <p:attrName>style.visibility</p:attrName>
                                        </p:attrNameLst>
                                      </p:cBhvr>
                                      <p:to>
                                        <p:strVal val="hidden"/>
                                      </p:to>
                                    </p:set>
                                  </p:childTnLst>
                                </p:cTn>
                              </p:par>
                            </p:childTnLst>
                          </p:cTn>
                        </p:par>
                        <p:par>
                          <p:cTn id="10" fill="hold">
                            <p:stCondLst>
                              <p:cond delay="1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l="-25000" r="-25000"/>
          </a:stretch>
        </a:blip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568" y="116632"/>
            <a:ext cx="7736404" cy="4498816"/>
          </a:xfrm>
          <a:prstGeom prst="rect">
            <a:avLst/>
          </a:prstGeom>
        </p:spPr>
      </p:pic>
      <p:sp>
        <p:nvSpPr>
          <p:cNvPr id="7" name="文本框 6"/>
          <p:cNvSpPr txBox="1"/>
          <p:nvPr/>
        </p:nvSpPr>
        <p:spPr>
          <a:xfrm>
            <a:off x="864096" y="4581128"/>
            <a:ext cx="8028384" cy="2123658"/>
          </a:xfrm>
          <a:prstGeom prst="rect">
            <a:avLst/>
          </a:prstGeom>
          <a:noFill/>
        </p:spPr>
        <p:txBody>
          <a:bodyPr wrap="square" rtlCol="0">
            <a:spAutoFit/>
          </a:bodyPr>
          <a:lstStyle/>
          <a:p>
            <a:r>
              <a:rPr lang="en-US" altLang="zh-CN" sz="2200" dirty="0">
                <a:solidFill>
                  <a:schemeClr val="bg1">
                    <a:lumMod val="95000"/>
                  </a:schemeClr>
                </a:solidFill>
                <a:latin typeface="微软雅黑" panose="020B0503020204020204" pitchFamily="34" charset="-122"/>
                <a:ea typeface="微软雅黑" panose="020B0503020204020204" pitchFamily="34" charset="-122"/>
              </a:rPr>
              <a:t>The 30 teams in NBA are divided to two alliances(</a:t>
            </a:r>
            <a:r>
              <a:rPr lang="zh-CN" altLang="zh-CN" sz="2200" dirty="0">
                <a:solidFill>
                  <a:schemeClr val="bg1">
                    <a:lumMod val="95000"/>
                  </a:schemeClr>
                </a:solidFill>
                <a:latin typeface="微软雅黑" panose="020B0503020204020204" pitchFamily="34" charset="-122"/>
                <a:ea typeface="微软雅黑" panose="020B0503020204020204" pitchFamily="34" charset="-122"/>
              </a:rPr>
              <a:t>联盟</a:t>
            </a:r>
            <a:r>
              <a:rPr lang="en-US" altLang="zh-CN" sz="2200" dirty="0">
                <a:solidFill>
                  <a:schemeClr val="bg1">
                    <a:lumMod val="95000"/>
                  </a:schemeClr>
                </a:solidFill>
                <a:latin typeface="微软雅黑" panose="020B0503020204020204" pitchFamily="34" charset="-122"/>
                <a:ea typeface="微软雅黑" panose="020B0503020204020204" pitchFamily="34" charset="-122"/>
              </a:rPr>
              <a:t>)---east and west alliance ,each has 15 teams .East alliance can be divided to Central ,Southeast and Atlantic divisions. West alliance is divided to Northwest , Southwest and Pacific division .</a:t>
            </a:r>
            <a:endParaRPr lang="zh-CN" altLang="zh-CN" sz="2200" dirty="0">
              <a:solidFill>
                <a:schemeClr val="bg1">
                  <a:lumMod val="95000"/>
                </a:schemeClr>
              </a:solidFill>
              <a:latin typeface="微软雅黑" panose="020B0503020204020204" pitchFamily="34" charset="-122"/>
              <a:ea typeface="微软雅黑" panose="020B0503020204020204" pitchFamily="34" charset="-122"/>
            </a:endParaRPr>
          </a:p>
          <a:p>
            <a:endParaRPr lang="zh-CN" altLang="en-US" sz="2200" dirty="0">
              <a:solidFill>
                <a:schemeClr val="bg1">
                  <a:lumMod val="9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354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l="-25000" r="-25000"/>
          </a:stretch>
        </a:blipFill>
        <a:effectLst/>
      </p:bgPr>
    </p:bg>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r="79310"/>
          <a:stretch/>
        </p:blipFill>
        <p:spPr>
          <a:xfrm>
            <a:off x="487992" y="318968"/>
            <a:ext cx="679184" cy="2232248"/>
          </a:xfrm>
          <a:prstGeom prst="rect">
            <a:avLst/>
          </a:prstGeom>
        </p:spPr>
      </p:pic>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14464" y="223613"/>
            <a:ext cx="3422945" cy="2327603"/>
          </a:xfrm>
          <a:prstGeom prst="rect">
            <a:avLst/>
          </a:prstGeom>
        </p:spPr>
      </p:pic>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7584" y="534992"/>
            <a:ext cx="4248472" cy="1601789"/>
          </a:xfrm>
          <a:prstGeom prst="rect">
            <a:avLst/>
          </a:prstGeom>
        </p:spPr>
      </p:pic>
      <p:pic>
        <p:nvPicPr>
          <p:cNvPr id="13" name="内容占位符 12"/>
          <p:cNvPicPr>
            <a:picLocks noGrp="1" noChangeAspect="1"/>
          </p:cNvPicPr>
          <p:nvPr>
            <p:ph idx="1"/>
          </p:nvPr>
        </p:nvPicPr>
        <p:blipFill>
          <a:blip r:embed="rId7" cstate="print">
            <a:extLst>
              <a:ext uri="{28A0092B-C50C-407E-A947-70E740481C1C}">
                <a14:useLocalDpi xmlns:a14="http://schemas.microsoft.com/office/drawing/2010/main" val="0"/>
              </a:ext>
            </a:extLst>
          </a:blip>
          <a:stretch>
            <a:fillRect/>
          </a:stretch>
        </p:blipFill>
        <p:spPr>
          <a:xfrm>
            <a:off x="1043608" y="3212976"/>
            <a:ext cx="3601400" cy="1872208"/>
          </a:xfrm>
        </p:spPr>
      </p:pic>
      <p:pic>
        <p:nvPicPr>
          <p:cNvPr id="14" name="图片 13"/>
          <p:cNvPicPr>
            <a:picLocks noChangeAspect="1"/>
          </p:cNvPicPr>
          <p:nvPr/>
        </p:nvPicPr>
        <p:blipFill rotWithShape="1">
          <a:blip r:embed="rId4" cstate="print">
            <a:extLst>
              <a:ext uri="{28A0092B-C50C-407E-A947-70E740481C1C}">
                <a14:useLocalDpi xmlns:a14="http://schemas.microsoft.com/office/drawing/2010/main" val="0"/>
              </a:ext>
            </a:extLst>
          </a:blip>
          <a:srcRect r="79310"/>
          <a:stretch/>
        </p:blipFill>
        <p:spPr>
          <a:xfrm>
            <a:off x="498328" y="3119457"/>
            <a:ext cx="679184" cy="2232248"/>
          </a:xfrm>
          <a:prstGeom prst="rect">
            <a:avLst/>
          </a:prstGeom>
        </p:spPr>
      </p:pic>
      <p:sp>
        <p:nvSpPr>
          <p:cNvPr id="16" name="矩形 15"/>
          <p:cNvSpPr/>
          <p:nvPr/>
        </p:nvSpPr>
        <p:spPr>
          <a:xfrm>
            <a:off x="5414464" y="2708920"/>
            <a:ext cx="3384376" cy="3416320"/>
          </a:xfrm>
          <a:prstGeom prst="rect">
            <a:avLst/>
          </a:prstGeom>
        </p:spPr>
        <p:txBody>
          <a:bodyPr wrap="square">
            <a:spAutoFit/>
          </a:bodyPr>
          <a:lstStyle/>
          <a:p>
            <a:pPr>
              <a:spcAft>
                <a:spcPts val="0"/>
              </a:spcAft>
            </a:pPr>
            <a:r>
              <a:rPr lang="en-US" altLang="zh-CN" sz="2400" dirty="0">
                <a:solidFill>
                  <a:schemeClr val="bg1">
                    <a:lumMod val="95000"/>
                  </a:schemeClr>
                </a:solidFill>
                <a:latin typeface="微软雅黑" panose="020B0503020204020204" pitchFamily="34" charset="-122"/>
                <a:ea typeface="微软雅黑" panose="020B0503020204020204" pitchFamily="34" charset="-122"/>
                <a:cs typeface="Arial Unicode MS"/>
              </a:rPr>
              <a:t>The NBA competition is divided into two parts ,one is </a:t>
            </a:r>
            <a:r>
              <a:rPr lang="en-US" altLang="zh-CN" sz="2400" dirty="0">
                <a:solidFill>
                  <a:srgbClr val="E68648"/>
                </a:solidFill>
                <a:latin typeface="微软雅黑" panose="020B0503020204020204" pitchFamily="34" charset="-122"/>
                <a:ea typeface="微软雅黑" panose="020B0503020204020204" pitchFamily="34" charset="-122"/>
                <a:cs typeface="Arial Unicode MS"/>
              </a:rPr>
              <a:t>Regular Season </a:t>
            </a:r>
            <a:r>
              <a:rPr lang="en-US" altLang="zh-CN" sz="2400" dirty="0">
                <a:solidFill>
                  <a:schemeClr val="bg1">
                    <a:lumMod val="95000"/>
                  </a:schemeClr>
                </a:solidFill>
                <a:latin typeface="微软雅黑" panose="020B0503020204020204" pitchFamily="34" charset="-122"/>
                <a:ea typeface="微软雅黑" panose="020B0503020204020204" pitchFamily="34" charset="-122"/>
                <a:cs typeface="Arial Unicode MS"/>
              </a:rPr>
              <a:t>,another is </a:t>
            </a:r>
            <a:r>
              <a:rPr lang="en-US" altLang="zh-CN" sz="2400" dirty="0">
                <a:solidFill>
                  <a:srgbClr val="E68648"/>
                </a:solidFill>
                <a:latin typeface="微软雅黑" panose="020B0503020204020204" pitchFamily="34" charset="-122"/>
                <a:ea typeface="微软雅黑" panose="020B0503020204020204" pitchFamily="34" charset="-122"/>
                <a:cs typeface="Arial Unicode MS"/>
              </a:rPr>
              <a:t>Playoffs Season </a:t>
            </a:r>
            <a:r>
              <a:rPr lang="en-US" altLang="zh-CN" sz="2400" dirty="0">
                <a:solidFill>
                  <a:schemeClr val="bg1">
                    <a:lumMod val="95000"/>
                  </a:schemeClr>
                </a:solidFill>
                <a:latin typeface="微软雅黑" panose="020B0503020204020204" pitchFamily="34" charset="-122"/>
                <a:ea typeface="微软雅黑" panose="020B0503020204020204" pitchFamily="34" charset="-122"/>
                <a:cs typeface="Arial Unicode MS"/>
              </a:rPr>
              <a:t>.As a result ,every team will try its best to competitive the </a:t>
            </a:r>
            <a:r>
              <a:rPr lang="en-US" altLang="zh-CN" sz="2400" dirty="0">
                <a:solidFill>
                  <a:srgbClr val="E68648"/>
                </a:solidFill>
                <a:latin typeface="微软雅黑" panose="020B0503020204020204" pitchFamily="34" charset="-122"/>
                <a:ea typeface="微软雅黑" panose="020B0503020204020204" pitchFamily="34" charset="-122"/>
                <a:cs typeface="Arial Unicode MS"/>
              </a:rPr>
              <a:t>Final Games</a:t>
            </a:r>
            <a:r>
              <a:rPr lang="en-US" altLang="zh-CN" sz="2400" dirty="0">
                <a:solidFill>
                  <a:schemeClr val="bg1">
                    <a:lumMod val="95000"/>
                  </a:schemeClr>
                </a:solidFill>
                <a:latin typeface="微软雅黑" panose="020B0503020204020204" pitchFamily="34" charset="-122"/>
                <a:ea typeface="微软雅黑" panose="020B0503020204020204" pitchFamily="34" charset="-122"/>
                <a:cs typeface="Arial Unicode MS"/>
              </a:rPr>
              <a:t> </a:t>
            </a:r>
            <a:endParaRPr lang="zh-CN" altLang="zh-CN" sz="2400" dirty="0">
              <a:solidFill>
                <a:schemeClr val="bg1">
                  <a:lumMod val="95000"/>
                </a:schemeClr>
              </a:solidFill>
              <a:latin typeface="微软雅黑" panose="020B0503020204020204" pitchFamily="34" charset="-122"/>
              <a:ea typeface="微软雅黑" panose="020B0503020204020204" pitchFamily="34" charset="-122"/>
              <a:cs typeface="Arial Unicode MS"/>
            </a:endParaRPr>
          </a:p>
        </p:txBody>
      </p:sp>
    </p:spTree>
    <p:extLst>
      <p:ext uri="{BB962C8B-B14F-4D97-AF65-F5344CB8AC3E}">
        <p14:creationId xmlns:p14="http://schemas.microsoft.com/office/powerpoint/2010/main" val="1536312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l="-25000" r="-25000"/>
          </a:stretch>
        </a:blip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48680"/>
            <a:ext cx="4201757" cy="1584176"/>
          </a:xfrm>
          <a:prstGeom prst="rect">
            <a:avLst/>
          </a:prstGeom>
        </p:spPr>
      </p:pic>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67944" y="-396985"/>
            <a:ext cx="5976664" cy="3475506"/>
          </a:xfrm>
          <a:prstGeom prst="rect">
            <a:avLst/>
          </a:prstGeom>
        </p:spPr>
      </p:pic>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9592" y="2456749"/>
            <a:ext cx="2744452" cy="4118354"/>
          </a:xfrm>
          <a:prstGeom prst="rect">
            <a:avLst/>
          </a:prstGeom>
        </p:spPr>
      </p:pic>
      <p:pic>
        <p:nvPicPr>
          <p:cNvPr id="9" name="图片 8"/>
          <p:cNvPicPr>
            <a:picLocks noChangeAspect="1"/>
          </p:cNvPicPr>
          <p:nvPr/>
        </p:nvPicPr>
        <p:blipFill rotWithShape="1">
          <a:blip r:embed="rId7">
            <a:extLst>
              <a:ext uri="{28A0092B-C50C-407E-A947-70E740481C1C}">
                <a14:useLocalDpi xmlns:a14="http://schemas.microsoft.com/office/drawing/2010/main" val="0"/>
              </a:ext>
            </a:extLst>
          </a:blip>
          <a:srcRect l="34259" t="-875" r="7226" b="875"/>
          <a:stretch/>
        </p:blipFill>
        <p:spPr>
          <a:xfrm>
            <a:off x="4860033" y="2420888"/>
            <a:ext cx="3888432" cy="4154501"/>
          </a:xfrm>
          <a:prstGeom prst="rect">
            <a:avLst/>
          </a:prstGeom>
        </p:spPr>
      </p:pic>
    </p:spTree>
    <p:extLst>
      <p:ext uri="{BB962C8B-B14F-4D97-AF65-F5344CB8AC3E}">
        <p14:creationId xmlns:p14="http://schemas.microsoft.com/office/powerpoint/2010/main" val="1678535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l="-25000" r="-25000"/>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4">
            <a:extLst>
              <a:ext uri="{28A0092B-C50C-407E-A947-70E740481C1C}">
                <a14:useLocalDpi xmlns:a14="http://schemas.microsoft.com/office/drawing/2010/main" val="0"/>
              </a:ext>
            </a:extLst>
          </a:blip>
          <a:srcRect l="1648" t="12308" r="20907" b="3077"/>
          <a:stretch/>
        </p:blipFill>
        <p:spPr>
          <a:xfrm>
            <a:off x="827584" y="1138900"/>
            <a:ext cx="4256090" cy="4980530"/>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71800" y="-315416"/>
            <a:ext cx="9144000" cy="5317351"/>
          </a:xfrm>
          <a:prstGeom prst="rect">
            <a:avLst/>
          </a:prstGeom>
        </p:spPr>
      </p:pic>
      <p:sp>
        <p:nvSpPr>
          <p:cNvPr id="4" name="矩形 3"/>
          <p:cNvSpPr/>
          <p:nvPr/>
        </p:nvSpPr>
        <p:spPr>
          <a:xfrm>
            <a:off x="5687616" y="4346744"/>
            <a:ext cx="3456384" cy="1754326"/>
          </a:xfrm>
          <a:prstGeom prst="rect">
            <a:avLst/>
          </a:prstGeom>
        </p:spPr>
        <p:txBody>
          <a:bodyPr wrap="square">
            <a:spAutoFit/>
          </a:bodyPr>
          <a:lstStyle/>
          <a:p>
            <a:pPr>
              <a:spcAft>
                <a:spcPts val="0"/>
              </a:spcAft>
            </a:pPr>
            <a:r>
              <a:rPr lang="en-US" altLang="zh-CN" dirty="0" err="1">
                <a:solidFill>
                  <a:schemeClr val="bg1">
                    <a:lumMod val="95000"/>
                  </a:schemeClr>
                </a:solidFill>
                <a:latin typeface="微软雅黑" panose="020B0503020204020204" pitchFamily="34" charset="-122"/>
                <a:ea typeface="微软雅黑" panose="020B0503020204020204" pitchFamily="34" charset="-122"/>
                <a:cs typeface="Arial Unicode MS"/>
              </a:rPr>
              <a:t>Dwyane</a:t>
            </a:r>
            <a:r>
              <a:rPr lang="en-US" altLang="zh-CN" dirty="0">
                <a:solidFill>
                  <a:schemeClr val="bg1">
                    <a:lumMod val="95000"/>
                  </a:schemeClr>
                </a:solidFill>
                <a:latin typeface="微软雅黑" panose="020B0503020204020204" pitchFamily="34" charset="-122"/>
                <a:ea typeface="微软雅黑" panose="020B0503020204020204" pitchFamily="34" charset="-122"/>
                <a:cs typeface="Arial Unicode MS"/>
              </a:rPr>
              <a:t> Wade</a:t>
            </a:r>
            <a:endParaRPr lang="zh-CN" altLang="zh-CN" dirty="0">
              <a:solidFill>
                <a:schemeClr val="bg1">
                  <a:lumMod val="95000"/>
                </a:schemeClr>
              </a:solidFill>
              <a:latin typeface="微软雅黑" panose="020B0503020204020204" pitchFamily="34" charset="-122"/>
              <a:ea typeface="微软雅黑" panose="020B0503020204020204" pitchFamily="34" charset="-122"/>
              <a:cs typeface="Arial Unicode MS"/>
            </a:endParaRPr>
          </a:p>
          <a:p>
            <a:pPr>
              <a:spcAft>
                <a:spcPts val="0"/>
              </a:spcAft>
            </a:pPr>
            <a:r>
              <a:rPr lang="en-US" altLang="zh-CN" dirty="0">
                <a:solidFill>
                  <a:schemeClr val="bg1">
                    <a:lumMod val="95000"/>
                  </a:schemeClr>
                </a:solidFill>
                <a:latin typeface="微软雅黑" panose="020B0503020204020204" pitchFamily="34" charset="-122"/>
                <a:ea typeface="微软雅黑" panose="020B0503020204020204" pitchFamily="34" charset="-122"/>
                <a:cs typeface="Arial Unicode MS"/>
              </a:rPr>
              <a:t> Born: 17 January 1982 </a:t>
            </a:r>
            <a:endParaRPr lang="zh-CN" altLang="zh-CN" dirty="0">
              <a:solidFill>
                <a:schemeClr val="bg1">
                  <a:lumMod val="95000"/>
                </a:schemeClr>
              </a:solidFill>
              <a:latin typeface="微软雅黑" panose="020B0503020204020204" pitchFamily="34" charset="-122"/>
              <a:ea typeface="微软雅黑" panose="020B0503020204020204" pitchFamily="34" charset="-122"/>
              <a:cs typeface="Arial Unicode MS"/>
            </a:endParaRPr>
          </a:p>
          <a:p>
            <a:pPr>
              <a:spcAft>
                <a:spcPts val="0"/>
              </a:spcAft>
            </a:pPr>
            <a:r>
              <a:rPr lang="fr-FR" altLang="zh-CN" dirty="0">
                <a:solidFill>
                  <a:schemeClr val="bg1">
                    <a:lumMod val="95000"/>
                  </a:schemeClr>
                </a:solidFill>
                <a:latin typeface="微软雅黑" panose="020B0503020204020204" pitchFamily="34" charset="-122"/>
                <a:ea typeface="微软雅黑" panose="020B0503020204020204" pitchFamily="34" charset="-122"/>
                <a:cs typeface="Arial Unicode MS"/>
              </a:rPr>
              <a:t>Birthplace: Chicago</a:t>
            </a:r>
          </a:p>
          <a:p>
            <a:pPr>
              <a:spcAft>
                <a:spcPts val="0"/>
              </a:spcAft>
            </a:pPr>
            <a:r>
              <a:rPr lang="en-US" altLang="zh-CN" dirty="0">
                <a:solidFill>
                  <a:schemeClr val="bg1">
                    <a:lumMod val="95000"/>
                  </a:schemeClr>
                </a:solidFill>
                <a:latin typeface="微软雅黑" panose="020B0503020204020204" pitchFamily="34" charset="-122"/>
                <a:ea typeface="微软雅黑" panose="020B0503020204020204" pitchFamily="34" charset="-122"/>
                <a:cs typeface="Arial Unicode MS"/>
              </a:rPr>
              <a:t>Best Known As: Miami Heat guard called "Flash" and "D-Wade" </a:t>
            </a:r>
            <a:endParaRPr lang="zh-CN" altLang="zh-CN" dirty="0">
              <a:solidFill>
                <a:schemeClr val="bg1">
                  <a:lumMod val="95000"/>
                </a:schemeClr>
              </a:solidFill>
              <a:latin typeface="微软雅黑" panose="020B0503020204020204" pitchFamily="34" charset="-122"/>
              <a:ea typeface="微软雅黑" panose="020B0503020204020204" pitchFamily="34" charset="-122"/>
              <a:cs typeface="Arial Unicode MS"/>
            </a:endParaRPr>
          </a:p>
        </p:txBody>
      </p:sp>
    </p:spTree>
    <p:extLst>
      <p:ext uri="{BB962C8B-B14F-4D97-AF65-F5344CB8AC3E}">
        <p14:creationId xmlns:p14="http://schemas.microsoft.com/office/powerpoint/2010/main" val="2562022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l="-25000" r="-25000"/>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888" y="379705"/>
            <a:ext cx="4427984" cy="3697367"/>
          </a:xfrm>
          <a:prstGeom prst="rect">
            <a:avLst/>
          </a:prstGeom>
        </p:spPr>
      </p:pic>
      <p:sp>
        <p:nvSpPr>
          <p:cNvPr id="6" name="文本框 5"/>
          <p:cNvSpPr txBox="1"/>
          <p:nvPr/>
        </p:nvSpPr>
        <p:spPr>
          <a:xfrm>
            <a:off x="683568" y="4077072"/>
            <a:ext cx="7740352" cy="954107"/>
          </a:xfrm>
          <a:prstGeom prst="rect">
            <a:avLst/>
          </a:prstGeom>
          <a:noFill/>
        </p:spPr>
        <p:txBody>
          <a:bodyPr wrap="square" rtlCol="0">
            <a:spAutoFit/>
          </a:bodyPr>
          <a:lstStyle/>
          <a:p>
            <a:r>
              <a:rPr lang="en-US" altLang="zh-CN" sz="2800" dirty="0">
                <a:solidFill>
                  <a:schemeClr val="bg1">
                    <a:lumMod val="95000"/>
                  </a:schemeClr>
                </a:solidFill>
                <a:latin typeface="微软雅黑" panose="020B0503020204020204" pitchFamily="34" charset="-122"/>
                <a:ea typeface="微软雅黑" panose="020B0503020204020204" pitchFamily="34" charset="-122"/>
              </a:rPr>
              <a:t>After college season ,he became the fifth overall pick in the 2003 NBA draft.</a:t>
            </a:r>
            <a:endParaRPr lang="zh-CN"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65208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l="-25000" r="-25000"/>
          </a:stretch>
        </a:blip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288"/>
            <a:ext cx="4728078" cy="6855712"/>
          </a:xfrm>
          <a:prstGeom prst="rect">
            <a:avLst/>
          </a:prstGeom>
        </p:spPr>
      </p:pic>
      <p:sp>
        <p:nvSpPr>
          <p:cNvPr id="4" name="矩形 3"/>
          <p:cNvSpPr/>
          <p:nvPr/>
        </p:nvSpPr>
        <p:spPr>
          <a:xfrm>
            <a:off x="5580112" y="1844824"/>
            <a:ext cx="2736304" cy="3416320"/>
          </a:xfrm>
          <a:prstGeom prst="rect">
            <a:avLst/>
          </a:prstGeom>
        </p:spPr>
        <p:txBody>
          <a:bodyPr wrap="square">
            <a:spAutoFit/>
          </a:bodyPr>
          <a:lstStyle/>
          <a:p>
            <a:pPr>
              <a:spcAft>
                <a:spcPts val="0"/>
              </a:spcAft>
            </a:pPr>
            <a:r>
              <a:rPr lang="en-US" altLang="zh-CN" sz="2400" dirty="0">
                <a:solidFill>
                  <a:schemeClr val="bg1">
                    <a:lumMod val="95000"/>
                  </a:schemeClr>
                </a:solidFill>
                <a:latin typeface="微软雅黑" panose="020B0503020204020204" pitchFamily="34" charset="-122"/>
                <a:ea typeface="微软雅黑" panose="020B0503020204020204" pitchFamily="34" charset="-122"/>
                <a:cs typeface="Arial Unicode MS"/>
              </a:rPr>
              <a:t>After only three years in the NBA, guard </a:t>
            </a:r>
            <a:r>
              <a:rPr lang="en-US" altLang="zh-CN" sz="2400" dirty="0" err="1">
                <a:solidFill>
                  <a:schemeClr val="bg1">
                    <a:lumMod val="95000"/>
                  </a:schemeClr>
                </a:solidFill>
                <a:latin typeface="微软雅黑" panose="020B0503020204020204" pitchFamily="34" charset="-122"/>
                <a:ea typeface="微软雅黑" panose="020B0503020204020204" pitchFamily="34" charset="-122"/>
                <a:cs typeface="Arial Unicode MS"/>
              </a:rPr>
              <a:t>Dwyane</a:t>
            </a:r>
            <a:r>
              <a:rPr lang="en-US" altLang="zh-CN" sz="2400" dirty="0">
                <a:solidFill>
                  <a:schemeClr val="bg1">
                    <a:lumMod val="95000"/>
                  </a:schemeClr>
                </a:solidFill>
                <a:latin typeface="微软雅黑" panose="020B0503020204020204" pitchFamily="34" charset="-122"/>
                <a:ea typeface="微软雅黑" panose="020B0503020204020204" pitchFamily="34" charset="-122"/>
                <a:cs typeface="Arial Unicode MS"/>
              </a:rPr>
              <a:t> Wade leaded the Miami Heat to the 2006 championship</a:t>
            </a:r>
            <a:r>
              <a:rPr lang="zh-CN" altLang="zh-CN" sz="2400" dirty="0">
                <a:solidFill>
                  <a:schemeClr val="bg1">
                    <a:lumMod val="95000"/>
                  </a:schemeClr>
                </a:solidFill>
                <a:latin typeface="微软雅黑" panose="020B0503020204020204" pitchFamily="34" charset="-122"/>
                <a:ea typeface="微软雅黑" panose="020B0503020204020204" pitchFamily="34" charset="-122"/>
                <a:cs typeface="Arial Unicode MS"/>
              </a:rPr>
              <a:t>．</a:t>
            </a:r>
            <a:r>
              <a:rPr lang="en-US" altLang="zh-CN" sz="2400" dirty="0">
                <a:solidFill>
                  <a:schemeClr val="bg1">
                    <a:lumMod val="95000"/>
                  </a:schemeClr>
                </a:solidFill>
                <a:latin typeface="微软雅黑" panose="020B0503020204020204" pitchFamily="34" charset="-122"/>
                <a:ea typeface="微软雅黑" panose="020B0503020204020204" pitchFamily="34" charset="-122"/>
                <a:cs typeface="Arial Unicode MS"/>
              </a:rPr>
              <a:t>And he won the final MVP</a:t>
            </a:r>
            <a:r>
              <a:rPr lang="zh-CN" altLang="zh-CN" sz="2400" dirty="0">
                <a:solidFill>
                  <a:schemeClr val="bg1">
                    <a:lumMod val="95000"/>
                  </a:schemeClr>
                </a:solidFill>
                <a:latin typeface="微软雅黑" panose="020B0503020204020204" pitchFamily="34" charset="-122"/>
                <a:ea typeface="微软雅黑" panose="020B0503020204020204" pitchFamily="34" charset="-122"/>
                <a:cs typeface="Arial Unicode MS"/>
              </a:rPr>
              <a:t>！</a:t>
            </a:r>
          </a:p>
        </p:txBody>
      </p:sp>
    </p:spTree>
    <p:extLst>
      <p:ext uri="{BB962C8B-B14F-4D97-AF65-F5344CB8AC3E}">
        <p14:creationId xmlns:p14="http://schemas.microsoft.com/office/powerpoint/2010/main" val="1715611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l="-25000" r="-25000"/>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176" y="332656"/>
            <a:ext cx="2207811" cy="3168352"/>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4008" y="332656"/>
            <a:ext cx="3888432" cy="2857998"/>
          </a:xfrm>
          <a:prstGeom prst="rect">
            <a:avLst/>
          </a:prstGeom>
        </p:spPr>
      </p:pic>
      <p:sp>
        <p:nvSpPr>
          <p:cNvPr id="6" name="矩形 5"/>
          <p:cNvSpPr/>
          <p:nvPr/>
        </p:nvSpPr>
        <p:spPr>
          <a:xfrm>
            <a:off x="688176" y="4653136"/>
            <a:ext cx="5256584" cy="1569660"/>
          </a:xfrm>
          <a:prstGeom prst="rect">
            <a:avLst/>
          </a:prstGeom>
        </p:spPr>
        <p:txBody>
          <a:bodyPr wrap="square">
            <a:spAutoFit/>
          </a:bodyPr>
          <a:lstStyle/>
          <a:p>
            <a:pPr>
              <a:spcAft>
                <a:spcPts val="0"/>
              </a:spcAft>
            </a:pPr>
            <a:r>
              <a:rPr lang="en-US" altLang="zh-CN" sz="2400" dirty="0">
                <a:solidFill>
                  <a:schemeClr val="bg1">
                    <a:lumMod val="95000"/>
                  </a:schemeClr>
                </a:solidFill>
                <a:latin typeface="微软雅黑" panose="020B0503020204020204" pitchFamily="34" charset="-122"/>
                <a:ea typeface="微软雅黑" panose="020B0503020204020204" pitchFamily="34" charset="-122"/>
                <a:cs typeface="Arial Unicode MS"/>
              </a:rPr>
              <a:t>Wade won the NBA all-star skills challenge </a:t>
            </a:r>
            <a:r>
              <a:rPr lang="it-IT" altLang="zh-CN" sz="2400" dirty="0">
                <a:solidFill>
                  <a:schemeClr val="bg1">
                    <a:lumMod val="95000"/>
                  </a:schemeClr>
                </a:solidFill>
                <a:latin typeface="微软雅黑" panose="020B0503020204020204" pitchFamily="34" charset="-122"/>
                <a:ea typeface="微软雅黑" panose="020B0503020204020204" pitchFamily="34" charset="-122"/>
                <a:cs typeface="Arial Unicode MS"/>
              </a:rPr>
              <a:t>champion</a:t>
            </a:r>
            <a:r>
              <a:rPr lang="en-US" altLang="zh-CN" sz="2400" dirty="0">
                <a:solidFill>
                  <a:schemeClr val="bg1">
                    <a:lumMod val="95000"/>
                  </a:schemeClr>
                </a:solidFill>
                <a:latin typeface="微软雅黑" panose="020B0503020204020204" pitchFamily="34" charset="-122"/>
                <a:ea typeface="微软雅黑" panose="020B0503020204020204" pitchFamily="34" charset="-122"/>
                <a:cs typeface="Arial Unicode MS"/>
              </a:rPr>
              <a:t> in 2006and 2007and the all-star game MVP in2010!</a:t>
            </a:r>
            <a:endParaRPr lang="zh-CN" altLang="zh-CN" sz="2400" dirty="0">
              <a:solidFill>
                <a:schemeClr val="bg1">
                  <a:lumMod val="95000"/>
                </a:schemeClr>
              </a:solidFill>
              <a:latin typeface="微软雅黑" panose="020B0503020204020204" pitchFamily="34" charset="-122"/>
              <a:ea typeface="微软雅黑" panose="020B0503020204020204" pitchFamily="34" charset="-122"/>
              <a:cs typeface="Arial Unicode MS"/>
            </a:endParaRPr>
          </a:p>
        </p:txBody>
      </p:sp>
    </p:spTree>
    <p:extLst>
      <p:ext uri="{BB962C8B-B14F-4D97-AF65-F5344CB8AC3E}">
        <p14:creationId xmlns:p14="http://schemas.microsoft.com/office/powerpoint/2010/main" val="3248802961"/>
      </p:ext>
    </p:extLst>
  </p:cSld>
  <p:clrMapOvr>
    <a:masterClrMapping/>
  </p:clrMapOvr>
</p:sld>
</file>

<file path=ppt/theme/theme1.xml><?xml version="1.0" encoding="utf-8"?>
<a:theme xmlns:a="http://schemas.openxmlformats.org/drawingml/2006/main" name="Stacked_3-D_text_at_dramatic_angl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87D4FAEE-73BE-4E4E-B3AE-16444781F37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舞台角度的堆积三维文本</Template>
  <TotalTime>0</TotalTime>
  <Words>276</Words>
  <Application>Microsoft Office PowerPoint</Application>
  <PresentationFormat>全屏显示(4:3)</PresentationFormat>
  <Paragraphs>17</Paragraphs>
  <Slides>12</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12</vt:i4>
      </vt:variant>
    </vt:vector>
  </HeadingPairs>
  <TitlesOfParts>
    <vt:vector size="20" baseType="lpstr">
      <vt:lpstr>微软雅黑</vt:lpstr>
      <vt:lpstr>Calibri</vt:lpstr>
      <vt:lpstr>Arial Unicode MS</vt:lpstr>
      <vt:lpstr>宋体</vt:lpstr>
      <vt:lpstr>微软雅黑</vt:lpstr>
      <vt:lpstr>Helvetica</vt:lpstr>
      <vt:lpstr>Arial</vt:lpstr>
      <vt:lpstr>Stacked_3-D_text_at_dramatic_angle</vt:lpstr>
      <vt:lpstr>NBA</vt:lpstr>
      <vt:lpstr>I love basketball ,I also love NBA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2016-11-30T06:24:57Z</dcterms:created>
  <dcterms:modified xsi:type="dcterms:W3CDTF">2016-12-01T03:21:06Z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TC024243149991</vt:lpwstr>
  </property>
</Properties>
</file>